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1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43" r:id="rId5"/>
    <p:sldId id="344" r:id="rId6"/>
    <p:sldId id="345" r:id="rId7"/>
    <p:sldId id="347" r:id="rId8"/>
    <p:sldId id="346" r:id="rId9"/>
    <p:sldId id="269" r:id="rId10"/>
    <p:sldId id="348" r:id="rId11"/>
    <p:sldId id="34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EDEDED"/>
    <a:srgbClr val="F89EC0"/>
    <a:srgbClr val="FB9BF4"/>
    <a:srgbClr val="BD0315"/>
    <a:srgbClr val="FFDC6D"/>
    <a:srgbClr val="FFBD8B"/>
    <a:srgbClr val="50B5C1"/>
    <a:srgbClr val="4FB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6421"/>
  </p:normalViewPr>
  <p:slideViewPr>
    <p:cSldViewPr snapToGrid="0">
      <p:cViewPr varScale="1">
        <p:scale>
          <a:sx n="162" d="100"/>
          <a:sy n="162" d="100"/>
        </p:scale>
        <p:origin x="32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85A0C-6CD5-4E54-BA6C-BF4CBB174D18}" type="datetimeFigureOut">
              <a:rPr lang="en-IN" smtClean="0"/>
              <a:t>02/07/18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BEDA0-6AD1-4FB5-8922-D95DC2D80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16409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F0FD-5897-4F0B-BDCC-7379ECC64DCD}" type="datetimeFigureOut">
              <a:rPr lang="en-IN" smtClean="0"/>
              <a:t>02/07/18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716DA-7B81-4612-81E3-7B14A9C6F6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52797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5716DA-7B81-4612-81E3-7B14A9C6F6A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96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48CD-FBCE-4D3F-B119-88D70552EAA0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1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A900B-707A-4D46-ABD6-956424C96F1C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00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BDA88-EFBA-4ABF-AB91-61C2B3ECCF3B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574063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0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276114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80457"/>
            <a:ext cx="12192000" cy="47461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B6D4-C50A-4CA8-A46E-1BE858A2F1A2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35" y="606654"/>
            <a:ext cx="10515600" cy="2852737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935" y="34863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DF262-DD61-46F2-A3BC-F04FC5B87694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0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504950"/>
            <a:ext cx="6019800" cy="4672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04950"/>
            <a:ext cx="6019801" cy="4672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1F263-A587-45E9-A671-8F94D59DD63A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4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475242"/>
            <a:ext cx="5878286" cy="86995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299153"/>
            <a:ext cx="5878286" cy="38905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458234"/>
            <a:ext cx="60213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2345200"/>
            <a:ext cx="6021388" cy="38444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5738-82C0-4760-9DE3-5946221E43E6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7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68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F13D-F531-4377-BDFF-D004117684AE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40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32355-F4FE-4DD0-8FC9-090C83B25047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39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771"/>
            <a:ext cx="518318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1257" y="778329"/>
            <a:ext cx="6725331" cy="54337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96" y="1709056"/>
            <a:ext cx="5171392" cy="450305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544E-5765-4796-AE46-B940507D67A1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3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CDFA-1C6E-4370-8794-F31795E9502E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00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0"/>
            <a:ext cx="11219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406978"/>
            <a:ext cx="12192000" cy="4949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740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93DCC11-5A46-440B-ADF8-601F8A966A13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740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FE4B303B-FA28-421A-8E51-F8D01577224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8283" y="28575"/>
            <a:ext cx="1903717" cy="6731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4038600" y="657406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6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1612583"/>
            <a:ext cx="9779000" cy="328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FBF20F-5A8A-4369-874C-C8E660326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160" y="1612583"/>
            <a:ext cx="9144000" cy="2387600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Coves Light" charset="0"/>
                <a:ea typeface="Coves Light" charset="0"/>
                <a:cs typeface="Coves Light" charset="0"/>
              </a:rPr>
              <a:t>The computer is not our master, but our child. We must teach it that way.</a:t>
            </a:r>
          </a:p>
        </p:txBody>
      </p:sp>
    </p:spTree>
    <p:extLst>
      <p:ext uri="{BB962C8B-B14F-4D97-AF65-F5344CB8AC3E}">
        <p14:creationId xmlns:p14="http://schemas.microsoft.com/office/powerpoint/2010/main" val="432725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2EFA2BDD-1EF8-421C-9AB4-7AC64D860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3360"/>
            <a:ext cx="10276114" cy="1325563"/>
          </a:xfrm>
        </p:spPr>
        <p:txBody>
          <a:bodyPr/>
          <a:lstStyle/>
          <a:p>
            <a:r>
              <a:rPr lang="en-IN" dirty="0">
                <a:latin typeface="Tw Cen MT" charset="0"/>
                <a:ea typeface="Tw Cen MT" charset="0"/>
                <a:cs typeface="Tw Cen MT" charset="0"/>
              </a:rPr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1E61D3B-6039-430D-8864-D75021F83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440" y="2002225"/>
            <a:ext cx="5655500" cy="4332400"/>
          </a:xfrm>
        </p:spPr>
        <p:txBody>
          <a:bodyPr>
            <a:noAutofit/>
          </a:bodyPr>
          <a:lstStyle/>
          <a:p>
            <a:r>
              <a:rPr lang="en-IN" sz="2400" dirty="0">
                <a:latin typeface="Coves Light" charset="0"/>
                <a:ea typeface="Coves Light" charset="0"/>
                <a:cs typeface="Coves Light" charset="0"/>
              </a:rPr>
              <a:t>To extract rooftops from a satellite image of an area, including densely built regions such as slums and villages, and implement a </a:t>
            </a:r>
            <a:r>
              <a:rPr lang="en-IN" sz="2400" b="1" dirty="0">
                <a:latin typeface="Coves Light" charset="0"/>
                <a:ea typeface="Coves Light" charset="0"/>
                <a:cs typeface="Coves Light" charset="0"/>
              </a:rPr>
              <a:t>Machine Learning algorithm </a:t>
            </a:r>
            <a:r>
              <a:rPr lang="en-IN" sz="2400" dirty="0">
                <a:latin typeface="Coves Light" charset="0"/>
                <a:ea typeface="Coves Light" charset="0"/>
                <a:cs typeface="Coves Light" charset="0"/>
              </a:rPr>
              <a:t>in it.</a:t>
            </a:r>
          </a:p>
          <a:p>
            <a:r>
              <a:rPr lang="en-IN" sz="2400" dirty="0">
                <a:latin typeface="Coves Light" charset="0"/>
                <a:ea typeface="Coves Light" charset="0"/>
                <a:cs typeface="Coves Light" charset="0"/>
              </a:rPr>
              <a:t>To make it such that each rooftop is individually accessible, and an action of choice can be performed on it, such as additional information display.</a:t>
            </a:r>
          </a:p>
          <a:p>
            <a:r>
              <a:rPr lang="en-IN" sz="2400" b="1" dirty="0">
                <a:latin typeface="Coves Light" charset="0"/>
                <a:ea typeface="Coves Light" charset="0"/>
                <a:cs typeface="Coves Light" charset="0"/>
              </a:rPr>
              <a:t>To automate this process, such that it doesn’t need constant tweaking from the developer.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B768DC0-FE61-4C7A-96CE-C930651A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2002225"/>
            <a:ext cx="4663840" cy="43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1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002" flipH="1">
            <a:off x="2172907" y="2631306"/>
            <a:ext cx="2451683" cy="1313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507CF9E-99DD-45CD-8489-0EB3A016B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711" y="4074457"/>
            <a:ext cx="1702640" cy="1820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37D49B1-C005-4C01-A6BC-CD1A79AC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20" y="4011584"/>
            <a:ext cx="2028864" cy="2498884"/>
          </a:xfrm>
          <a:prstGeom prst="rect">
            <a:avLst/>
          </a:prstGeom>
        </p:spPr>
      </p:pic>
      <p:pic>
        <p:nvPicPr>
          <p:cNvPr id="1026" name="Picture 2" descr="mage result for pyth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20" y="509394"/>
            <a:ext cx="7598409" cy="256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22905">
            <a:off x="7375606" y="2619280"/>
            <a:ext cx="2378055" cy="13376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6592" y="141456"/>
            <a:ext cx="23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Tools Used</a:t>
            </a:r>
            <a:endParaRPr lang="en-US" dirty="0"/>
          </a:p>
        </p:txBody>
      </p:sp>
      <p:pic>
        <p:nvPicPr>
          <p:cNvPr id="1032" name="Picture 8" descr="mage result for nump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60" y="4419805"/>
            <a:ext cx="2623334" cy="147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08883" y="6030310"/>
            <a:ext cx="28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Coves Light" charset="0"/>
                <a:ea typeface="Coves Light" charset="0"/>
                <a:cs typeface="Coves Light" charset="0"/>
              </a:rPr>
              <a:t>TensorFlow</a:t>
            </a:r>
            <a:endParaRPr lang="en-US" sz="2400" b="1" dirty="0">
              <a:latin typeface="Coves Light" charset="0"/>
              <a:ea typeface="Coves Light" charset="0"/>
              <a:cs typeface="Cove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6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B57EFA-D48E-45CC-887E-45FA29BB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27" y="453029"/>
            <a:ext cx="10515600" cy="1325563"/>
          </a:xfrm>
        </p:spPr>
        <p:txBody>
          <a:bodyPr/>
          <a:lstStyle/>
          <a:p>
            <a:r>
              <a:rPr lang="en-IN" dirty="0">
                <a:latin typeface="Tw Cen MT" charset="0"/>
                <a:ea typeface="Tw Cen MT" charset="0"/>
                <a:cs typeface="Tw Cen MT" charset="0"/>
              </a:rPr>
              <a:t>The SpaceNet Challenge and the winner’s implementation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8F496FBE-8539-4C56-AF30-B74AE960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93" y="2075947"/>
            <a:ext cx="8078069" cy="4513690"/>
          </a:xfrm>
          <a:prstGeom prst="rect">
            <a:avLst/>
          </a:prstGeom>
        </p:spPr>
      </p:pic>
      <p:pic>
        <p:nvPicPr>
          <p:cNvPr id="5" name="Content Placeholder 10">
            <a:extLst>
              <a:ext uri="{FF2B5EF4-FFF2-40B4-BE49-F238E27FC236}">
                <a16:creationId xmlns="" xmlns:a16="http://schemas.microsoft.com/office/drawing/2014/main" id="{8F9CFAF2-7D55-44B4-9315-979A735BE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484" y="2254857"/>
            <a:ext cx="888159" cy="881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74602D3-8D83-4C2D-966E-15E399C3EEA8}"/>
              </a:ext>
            </a:extLst>
          </p:cNvPr>
          <p:cNvSpPr txBox="1"/>
          <p:nvPr/>
        </p:nvSpPr>
        <p:spPr>
          <a:xfrm>
            <a:off x="344727" y="178908"/>
            <a:ext cx="648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Approach </a:t>
            </a:r>
            <a:r>
              <a:rPr lang="en-IN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4918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F7766D-2BED-42C9-BB8B-3824A787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72" y="210341"/>
            <a:ext cx="10276114" cy="1325563"/>
          </a:xfrm>
        </p:spPr>
        <p:txBody>
          <a:bodyPr/>
          <a:lstStyle/>
          <a:p>
            <a:r>
              <a:rPr lang="en-IN" dirty="0" smtClean="0">
                <a:latin typeface="Tw Cen MT" charset="0"/>
                <a:ea typeface="Tw Cen MT" charset="0"/>
                <a:cs typeface="Tw Cen MT" charset="0"/>
              </a:rPr>
              <a:t>MANUAL IMAGE PROCESSING</a:t>
            </a:r>
            <a:endParaRPr lang="en-IN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87A230-25A6-427C-B8A5-08D843DA2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229" y="1535904"/>
            <a:ext cx="8915400" cy="4281205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ves Light" charset="0"/>
                <a:ea typeface="Coves Light" charset="0"/>
                <a:cs typeface="Coves Light" charset="0"/>
              </a:rPr>
              <a:t>The approach was to make an XML file containing multiple satellite images with rooftops marked on them. So we first processed an image to make borders (“contours”) around all rooftops.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697A8E7-D786-4629-B9B4-702095AEC1ED}"/>
              </a:ext>
            </a:extLst>
          </p:cNvPr>
          <p:cNvSpPr txBox="1"/>
          <p:nvPr/>
        </p:nvSpPr>
        <p:spPr>
          <a:xfrm>
            <a:off x="284011" y="210341"/>
            <a:ext cx="648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Approach </a:t>
            </a:r>
            <a:r>
              <a:rPr lang="en-IN" dirty="0" smtClean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271B822-DA15-4576-A9BE-E34FBB53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9" y="3334459"/>
            <a:ext cx="4703741" cy="2870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731FD2F-4B7E-43D2-B525-8B6BA0A39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29" y="4049845"/>
            <a:ext cx="1333167" cy="1333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71" y="3334459"/>
            <a:ext cx="4706060" cy="287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29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52184-5559-4398-B1AA-E4AEC7920121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738929"/>
              </p:ext>
            </p:extLst>
          </p:nvPr>
        </p:nvGraphicFramePr>
        <p:xfrm>
          <a:off x="838200" y="842601"/>
          <a:ext cx="8859519" cy="59036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173"/>
                <a:gridCol w="2953173"/>
                <a:gridCol w="2953173"/>
              </a:tblGrid>
              <a:tr h="599559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STEP</a:t>
                      </a:r>
                      <a:endParaRPr lang="en-US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DETAILS</a:t>
                      </a:r>
                      <a:endParaRPr lang="en-US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TOOLS AND PACKAGES</a:t>
                      </a:r>
                      <a:r>
                        <a:rPr lang="en-US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USED</a:t>
                      </a:r>
                      <a:endParaRPr lang="en-US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</a:tr>
              <a:tr h="62077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1. </a:t>
                      </a:r>
                      <a:r>
                        <a:rPr lang="en-US" sz="1800" b="1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Reading</a:t>
                      </a:r>
                      <a:r>
                        <a:rPr lang="en-US" sz="18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the image</a:t>
                      </a:r>
                      <a:endParaRPr lang="en-US" sz="18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Read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s the image and stores it on the system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OpenCV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</a:tr>
              <a:tr h="620773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2. Applying</a:t>
                      </a:r>
                      <a:r>
                        <a:rPr lang="en-US" sz="18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r>
                        <a:rPr lang="en-US" sz="1800" b="1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Gray-scale </a:t>
                      </a:r>
                      <a:endParaRPr lang="en-US" sz="1800" b="1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Makes the image B/W,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removing all colors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OpenCV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</a:tr>
              <a:tr h="8868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3. </a:t>
                      </a:r>
                      <a:r>
                        <a:rPr lang="en-US" sz="1800" b="1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Blur</a:t>
                      </a:r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and </a:t>
                      </a:r>
                      <a:r>
                        <a:rPr lang="en-US" sz="1800" b="1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Noise</a:t>
                      </a:r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Removal</a:t>
                      </a:r>
                      <a:r>
                        <a:rPr lang="en-US" sz="1800" b="1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(*)</a:t>
                      </a:r>
                      <a:endParaRPr lang="en-US" sz="1800" b="1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Blurs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out the image to round the sharp corners and remove noise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OpenCV</a:t>
                      </a:r>
                      <a:r>
                        <a:rPr lang="en-US" sz="16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,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NumPy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</a:tr>
              <a:tr h="8868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4. </a:t>
                      </a:r>
                      <a:r>
                        <a:rPr lang="en-US" sz="1800" b="1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Thresholding</a:t>
                      </a:r>
                      <a:r>
                        <a:rPr lang="en-US" sz="1800" b="1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(*)</a:t>
                      </a:r>
                      <a:endParaRPr lang="en-US" sz="1800" b="1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The image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is converted to binary form by applying a threshold condition.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OpenCV</a:t>
                      </a:r>
                      <a:r>
                        <a:rPr lang="en-US" sz="16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(THRESH_BINARY+THRESH_OTSU)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</a:tr>
              <a:tr h="8868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5. Get</a:t>
                      </a:r>
                      <a:r>
                        <a:rPr lang="en-US" sz="18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r>
                        <a:rPr lang="en-US" sz="1800" b="1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Contours</a:t>
                      </a:r>
                      <a:endParaRPr lang="en-US" sz="1800" b="1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The command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will store the location of all the boundaries it finds in the image.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OpenCV</a:t>
                      </a:r>
                      <a:r>
                        <a:rPr lang="en-US" sz="16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,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</a:t>
                      </a:r>
                      <a:r>
                        <a:rPr lang="en-US" sz="1600" baseline="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NumPy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6. </a:t>
                      </a:r>
                      <a:r>
                        <a:rPr lang="en-US" sz="1800" b="1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Draw Contours</a:t>
                      </a:r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and</a:t>
                      </a:r>
                      <a:r>
                        <a:rPr lang="en-US" sz="18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write to file</a:t>
                      </a:r>
                      <a:endParaRPr lang="en-US" sz="18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This will draw out the contours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in the locations that it has first identified it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OpenCV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(</a:t>
                      </a:r>
                      <a:r>
                        <a:rPr lang="en-US" sz="1600" baseline="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DrawContours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with RETR_EXTERNAL hierarchy system)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</a:tr>
              <a:tr h="761321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7. Create </a:t>
                      </a:r>
                      <a:r>
                        <a:rPr lang="en-US" sz="1800" b="1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Contour</a:t>
                      </a:r>
                      <a:r>
                        <a:rPr lang="en-US" sz="180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Vector</a:t>
                      </a:r>
                      <a:endParaRPr lang="en-US" sz="18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Digitising</a:t>
                      </a:r>
                      <a:r>
                        <a:rPr lang="en-US" sz="1600" baseline="0" dirty="0" smtClean="0">
                          <a:latin typeface="Abadi MT Condensed Light" charset="0"/>
                          <a:ea typeface="Abadi MT Condensed Light" charset="0"/>
                          <a:cs typeface="Abadi MT Condensed Light" charset="0"/>
                        </a:rPr>
                        <a:t> contours to geo-vectors in WGS 84 datum with EPSG 4326 projection.</a:t>
                      </a:r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Abadi MT Condensed Light" charset="0"/>
                        <a:ea typeface="Abadi MT Condensed Light" charset="0"/>
                        <a:cs typeface="Abadi MT Condensed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="" xmlns:a16="http://schemas.microsoft.com/office/drawing/2014/main" id="{EFF7766D-2BED-42C9-BB8B-3824A787DC60}"/>
              </a:ext>
            </a:extLst>
          </p:cNvPr>
          <p:cNvSpPr txBox="1">
            <a:spLocks/>
          </p:cNvSpPr>
          <p:nvPr/>
        </p:nvSpPr>
        <p:spPr>
          <a:xfrm>
            <a:off x="838200" y="-410905"/>
            <a:ext cx="1027611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/>
            <a:r>
              <a:rPr lang="en-IN" sz="4800" dirty="0" smtClean="0">
                <a:latin typeface="Tw Cen MT" charset="0"/>
                <a:ea typeface="Tw Cen MT" charset="0"/>
                <a:cs typeface="Tw Cen MT" charset="0"/>
              </a:rPr>
              <a:t>OUR PROCESS</a:t>
            </a:r>
            <a:endParaRPr lang="en-IN" sz="4800" dirty="0">
              <a:latin typeface="Tw Cen MT" charset="0"/>
              <a:ea typeface="Tw Cen MT" charset="0"/>
              <a:cs typeface="Tw Cen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45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1760"/>
            <a:ext cx="10276114" cy="1325563"/>
          </a:xfrm>
        </p:spPr>
        <p:txBody>
          <a:bodyPr/>
          <a:lstStyle/>
          <a:p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OUTPUT AND CONCLUSIONS</a:t>
            </a:r>
            <a:endParaRPr lang="en-US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B6D4-C50A-4CA8-A46E-1BE858A2F1A2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Reliance Jio Infocomm Limited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B303B-FA28-421A-8E51-F8D01577224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48484"/>
            <a:ext cx="10129520" cy="56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4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93" y="1457643"/>
            <a:ext cx="4183621" cy="4174198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74060"/>
            <a:ext cx="2743200" cy="365125"/>
          </a:xfrm>
        </p:spPr>
        <p:txBody>
          <a:bodyPr/>
          <a:lstStyle/>
          <a:p>
            <a:fld id="{FE4B303B-FA28-421A-8E51-F8D0157722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083ED-6CA0-4852-838D-6C32291EB1B8}" type="datetime1">
              <a:rPr lang="en-US" smtClean="0"/>
              <a:t>7/2/18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Reliance Jio </a:t>
            </a:r>
            <a:r>
              <a:rPr lang="en-US" dirty="0" err="1" smtClean="0"/>
              <a:t>Infocomm</a:t>
            </a:r>
            <a:r>
              <a:rPr lang="en-US" dirty="0" smtClean="0"/>
              <a:t> Limited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276114" cy="1325563"/>
          </a:xfrm>
        </p:spPr>
        <p:txBody>
          <a:bodyPr/>
          <a:lstStyle/>
          <a:p>
            <a:r>
              <a:rPr lang="en-US" dirty="0" smtClean="0">
                <a:latin typeface="Tw Cen MT" charset="0"/>
                <a:ea typeface="Tw Cen MT" charset="0"/>
                <a:cs typeface="Tw Cen MT" charset="0"/>
              </a:rPr>
              <a:t>FUTURE PROSPECTS</a:t>
            </a:r>
            <a:endParaRPr lang="en-US" dirty="0"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2050" name="Picture 2" descr="https://storage.googleapis.com/tensorflight_static/img/about.jpg"/>
          <p:cNvPicPr>
            <a:picLocks noChangeAspect="1" noChangeArrowheads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9" y="1457643"/>
            <a:ext cx="6418701" cy="255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36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io Theme2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io Theme2" id="{3A597D67-7794-4598-917E-C7D8BCF82897}" vid="{A0A49385-318B-40CF-9A81-EB9DF351C0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92367C3D28764F9A6ED8202DCA34B0" ma:contentTypeVersion="0" ma:contentTypeDescription="Create a new document." ma:contentTypeScope="" ma:versionID="2e68d11a58130e10a3a43a7912a89ad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FFA5B1-CB83-4D03-956A-88223EE23576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A723E50-24FF-4592-AF8C-64D0826BD0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123BAC1-73B2-4A84-B4BB-3A7D4B40C2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9462</TotalTime>
  <Words>320</Words>
  <Application>Microsoft Macintosh PowerPoint</Application>
  <PresentationFormat>Widescreen</PresentationFormat>
  <Paragraphs>49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Abadi MT Condensed Light</vt:lpstr>
      <vt:lpstr>Calibri</vt:lpstr>
      <vt:lpstr>Coves Light</vt:lpstr>
      <vt:lpstr>Helvetica</vt:lpstr>
      <vt:lpstr>Tw Cen MT</vt:lpstr>
      <vt:lpstr>Arial</vt:lpstr>
      <vt:lpstr>Jio Theme2</vt:lpstr>
      <vt:lpstr>The computer is not our master, but our child. We must teach it that way.</vt:lpstr>
      <vt:lpstr>OBJECTIVE</vt:lpstr>
      <vt:lpstr>PowerPoint Presentation</vt:lpstr>
      <vt:lpstr>The SpaceNet Challenge and the winner’s implementation</vt:lpstr>
      <vt:lpstr>MANUAL IMAGE PROCESSING</vt:lpstr>
      <vt:lpstr>PowerPoint Presentation</vt:lpstr>
      <vt:lpstr>OUTPUT AND CONCLUSIONS</vt:lpstr>
      <vt:lpstr>FUTURE PROSPECTS</vt:lpstr>
    </vt:vector>
  </TitlesOfParts>
  <Company>Reliance Industries 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 Mehrotra</dc:creator>
  <cp:lastModifiedBy>Microsoft Office User</cp:lastModifiedBy>
  <cp:revision>559</cp:revision>
  <dcterms:created xsi:type="dcterms:W3CDTF">2016-02-04T05:16:07Z</dcterms:created>
  <dcterms:modified xsi:type="dcterms:W3CDTF">2018-07-02T07:07:46Z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0x010100C892367C3D28764F9A6ED8202DCA34B0</vt:lpwstr>
  </property>
</Properties>
</file>